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18300" cy="98552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3D05C9-0B07-A611-4A60-3B27C682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914793-2519-0E5C-9458-456654A4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E31C-AD61-4B6A-89FE-C4F3989C79EA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CB60468-3E84-92AA-D37A-4BBCB568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0DA6FC3-1E95-EAC5-46E3-42697DB8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D673-5BED-4368-8991-4A5847A6E9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170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898BA7E-01C6-EA16-DCE4-C0E9C2EF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709D7E-5B59-A7C2-D0A6-A15957DA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25FA8C-6E3F-4B58-671C-41B7F3678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E31C-AD61-4B6A-89FE-C4F3989C79EA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0C5D07-A9B2-C62C-C649-10CF5582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6D9A26-835A-67CF-3828-C14731DD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D673-5BED-4368-8991-4A5847A6E9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13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>
            <a:extLst>
              <a:ext uri="{FF2B5EF4-FFF2-40B4-BE49-F238E27FC236}">
                <a16:creationId xmlns:a16="http://schemas.microsoft.com/office/drawing/2014/main" id="{421678CD-BA8C-D723-80B1-9868F608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altLang="nb-NO" sz="3200">
                <a:latin typeface="+mn-lt"/>
              </a:rPr>
            </a:br>
            <a:br>
              <a:rPr lang="nb-NO" altLang="nb-NO" sz="3200">
                <a:latin typeface="+mn-lt"/>
              </a:rPr>
            </a:br>
            <a:br>
              <a:rPr lang="nb-NO" altLang="nb-NO" sz="3200">
                <a:latin typeface="+mn-lt"/>
              </a:rPr>
            </a:br>
            <a:r>
              <a:rPr lang="nb-NO" altLang="nb-NO" sz="4400">
                <a:solidFill>
                  <a:srgbClr val="CC6600"/>
                </a:solidFill>
                <a:latin typeface="+mn-lt"/>
              </a:rPr>
              <a:t>Åpenhetsloven: Forpliktende innsats for MR</a:t>
            </a:r>
            <a:endParaRPr lang="nb-NO" sz="4400" dirty="0">
              <a:solidFill>
                <a:srgbClr val="CC6600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930337F-EC37-4C85-66A7-8A8781C9A6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>
            <a:extLst>
              <a:ext uri="{FF2B5EF4-FFF2-40B4-BE49-F238E27FC236}">
                <a16:creationId xmlns:a16="http://schemas.microsoft.com/office/drawing/2014/main" id="{3A329A15-F334-8123-E341-D8689C3F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2D5C06F-4C7F-F5F5-F3AF-47D11D24EC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0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>
            <a:extLst>
              <a:ext uri="{FF2B5EF4-FFF2-40B4-BE49-F238E27FC236}">
                <a16:creationId xmlns:a16="http://schemas.microsoft.com/office/drawing/2014/main" id="{DFBFA90B-3DE4-8700-4110-AA244AC6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sz="4000">
                <a:ea typeface="+mj-lt"/>
                <a:cs typeface="+mj-lt"/>
              </a:rPr>
              <a:t>Lovens formål</a:t>
            </a:r>
            <a:br>
              <a:rPr lang="nb-NO" sz="2200" b="0">
                <a:ea typeface="+mj-lt"/>
                <a:cs typeface="+mj-lt"/>
              </a:rPr>
            </a:br>
            <a:br>
              <a:rPr lang="nb-NO" sz="2200" b="0">
                <a:ea typeface="+mj-lt"/>
                <a:cs typeface="+mj-lt"/>
              </a:rPr>
            </a:br>
            <a:r>
              <a:rPr lang="nb-NO" sz="2200" b="0">
                <a:ea typeface="+mj-lt"/>
                <a:cs typeface="+mj-lt"/>
              </a:rPr>
              <a:t>Loven skal fremme virksomheters </a:t>
            </a:r>
            <a:br>
              <a:rPr lang="nb-NO" sz="2200" b="0">
                <a:ea typeface="+mj-lt"/>
                <a:cs typeface="+mj-lt"/>
              </a:rPr>
            </a:br>
            <a:r>
              <a:rPr lang="nb-NO" sz="2200" b="0">
                <a:ea typeface="+mj-lt"/>
                <a:cs typeface="+mj-lt"/>
              </a:rPr>
              <a:t>respekt for </a:t>
            </a:r>
            <a:r>
              <a:rPr lang="nb-NO" sz="2200">
                <a:ea typeface="+mj-lt"/>
                <a:cs typeface="+mj-lt"/>
              </a:rPr>
              <a:t>grunnleggende </a:t>
            </a:r>
            <a:br>
              <a:rPr lang="nb-NO" sz="2200">
                <a:ea typeface="+mj-lt"/>
                <a:cs typeface="+mj-lt"/>
              </a:rPr>
            </a:br>
            <a:r>
              <a:rPr lang="nb-NO" sz="2200">
                <a:ea typeface="+mj-lt"/>
                <a:cs typeface="+mj-lt"/>
              </a:rPr>
              <a:t>menneskerettigheter</a:t>
            </a:r>
            <a:r>
              <a:rPr lang="nb-NO" sz="2200" b="0">
                <a:ea typeface="+mj-lt"/>
                <a:cs typeface="+mj-lt"/>
              </a:rPr>
              <a:t> og </a:t>
            </a:r>
            <a:br>
              <a:rPr lang="nb-NO" sz="2200" b="0">
                <a:ea typeface="+mj-lt"/>
                <a:cs typeface="+mj-lt"/>
              </a:rPr>
            </a:br>
            <a:r>
              <a:rPr lang="nb-NO" sz="2200">
                <a:ea typeface="+mj-lt"/>
                <a:cs typeface="+mj-lt"/>
              </a:rPr>
              <a:t>anstendige arbeidsforhold </a:t>
            </a:r>
            <a:br>
              <a:rPr lang="nb-NO" sz="2200">
                <a:ea typeface="+mj-lt"/>
                <a:cs typeface="+mj-lt"/>
              </a:rPr>
            </a:br>
            <a:r>
              <a:rPr lang="nb-NO" sz="2200" b="0">
                <a:ea typeface="+mj-lt"/>
                <a:cs typeface="+mj-lt"/>
              </a:rPr>
              <a:t>i forbindelse med produksjon av </a:t>
            </a:r>
            <a:br>
              <a:rPr lang="nb-NO" sz="2200" b="0">
                <a:ea typeface="+mj-lt"/>
                <a:cs typeface="+mj-lt"/>
              </a:rPr>
            </a:br>
            <a:r>
              <a:rPr lang="nb-NO" sz="2200" b="0">
                <a:ea typeface="+mj-lt"/>
                <a:cs typeface="+mj-lt"/>
              </a:rPr>
              <a:t>varer og levering av tjenester, </a:t>
            </a:r>
            <a:br>
              <a:rPr lang="nb-NO" sz="2200" b="0">
                <a:ea typeface="+mj-lt"/>
                <a:cs typeface="+mj-lt"/>
              </a:rPr>
            </a:br>
            <a:r>
              <a:rPr lang="nb-NO" sz="2200" b="0">
                <a:ea typeface="+mj-lt"/>
                <a:cs typeface="+mj-lt"/>
              </a:rPr>
              <a:t>og sikre allmennheten </a:t>
            </a:r>
            <a:r>
              <a:rPr lang="nb-NO" sz="2200">
                <a:ea typeface="+mj-lt"/>
                <a:cs typeface="+mj-lt"/>
              </a:rPr>
              <a:t>tilgang </a:t>
            </a:r>
            <a:br>
              <a:rPr lang="nb-NO" sz="2200">
                <a:ea typeface="+mj-lt"/>
                <a:cs typeface="+mj-lt"/>
              </a:rPr>
            </a:br>
            <a:r>
              <a:rPr lang="nb-NO" sz="2200">
                <a:ea typeface="+mj-lt"/>
                <a:cs typeface="+mj-lt"/>
              </a:rPr>
              <a:t>til informasjon</a:t>
            </a:r>
            <a:r>
              <a:rPr lang="nb-NO" sz="2200" b="0">
                <a:ea typeface="+mj-lt"/>
                <a:cs typeface="+mj-lt"/>
              </a:rPr>
              <a:t> om hvordan </a:t>
            </a:r>
            <a:br>
              <a:rPr lang="nb-NO" sz="2200" b="0">
                <a:ea typeface="+mj-lt"/>
                <a:cs typeface="+mj-lt"/>
              </a:rPr>
            </a:br>
            <a:r>
              <a:rPr lang="nb-NO" sz="2200" b="0">
                <a:ea typeface="+mj-lt"/>
                <a:cs typeface="+mj-lt"/>
              </a:rPr>
              <a:t>virksomheter håndterer negative</a:t>
            </a:r>
            <a:br>
              <a:rPr lang="nb-NO" sz="2200" b="0">
                <a:ea typeface="+mj-lt"/>
                <a:cs typeface="+mj-lt"/>
              </a:rPr>
            </a:br>
            <a:r>
              <a:rPr lang="nb-NO" sz="2200" b="0">
                <a:ea typeface="+mj-lt"/>
                <a:cs typeface="+mj-lt"/>
              </a:rPr>
              <a:t>konsekvenser for grunnleggende </a:t>
            </a:r>
            <a:br>
              <a:rPr lang="nb-NO" sz="2200" b="0">
                <a:ea typeface="+mj-lt"/>
                <a:cs typeface="+mj-lt"/>
              </a:rPr>
            </a:br>
            <a:r>
              <a:rPr lang="nb-NO" sz="2200" b="0">
                <a:ea typeface="+mj-lt"/>
                <a:cs typeface="+mj-lt"/>
              </a:rPr>
              <a:t>menneskerettigheter og anstendige </a:t>
            </a:r>
            <a:br>
              <a:rPr lang="nb-NO" sz="2200" b="0">
                <a:ea typeface="+mj-lt"/>
                <a:cs typeface="+mj-lt"/>
              </a:rPr>
            </a:br>
            <a:r>
              <a:rPr lang="nb-NO" sz="2200" b="0">
                <a:ea typeface="+mj-lt"/>
                <a:cs typeface="+mj-lt"/>
              </a:rPr>
              <a:t>arbeidsforhold.</a:t>
            </a:r>
            <a:br>
              <a:rPr lang="nb-NO" sz="2200" b="0">
                <a:ea typeface="+mj-lt"/>
                <a:cs typeface="+mj-lt"/>
              </a:rPr>
            </a:br>
            <a:br>
              <a:rPr lang="nb-NO" sz="2200" b="0">
                <a:ea typeface="+mj-lt"/>
                <a:cs typeface="+mj-lt"/>
              </a:rPr>
            </a:br>
            <a:br>
              <a:rPr lang="nb-NO" sz="2200" b="0">
                <a:ea typeface="+mj-lt"/>
                <a:cs typeface="+mj-lt"/>
              </a:rPr>
            </a:br>
            <a:r>
              <a:rPr lang="nb-NO" sz="5000" b="0">
                <a:ea typeface="+mj-lt"/>
                <a:cs typeface="+mj-lt"/>
              </a:rPr>
              <a:t> </a:t>
            </a:r>
            <a:br>
              <a:rPr lang="nb-NO" sz="2200" b="0">
                <a:ea typeface="+mj-lt"/>
                <a:cs typeface="+mj-lt"/>
              </a:rPr>
            </a:br>
            <a:br>
              <a:rPr lang="nb-NO" sz="2200" b="0">
                <a:ea typeface="+mj-lt"/>
                <a:cs typeface="+mj-lt"/>
              </a:rPr>
            </a:br>
            <a:endParaRPr lang="nb-NO" sz="60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93455F1-A65C-9386-78C3-73C5891CEC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8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>
            <a:extLst>
              <a:ext uri="{FF2B5EF4-FFF2-40B4-BE49-F238E27FC236}">
                <a16:creationId xmlns:a16="http://schemas.microsoft.com/office/drawing/2014/main" id="{BA402C30-4ECE-8966-277E-F4146368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400" b="1"/>
              <a:t>Hvem og hva</a:t>
            </a:r>
            <a:endParaRPr lang="nb-NO" sz="3400"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2413183-4824-F329-A553-FCC45028F0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>
            <a:extLst>
              <a:ext uri="{FF2B5EF4-FFF2-40B4-BE49-F238E27FC236}">
                <a16:creationId xmlns:a16="http://schemas.microsoft.com/office/drawing/2014/main" id="{41B771B0-5E6C-CCBD-1B44-8BE325E4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/>
              <a:t>Plikter</a:t>
            </a:r>
            <a:endParaRPr lang="nb-NO" sz="3600"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5E72233-A1BC-50F4-7DED-99043682BF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7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>
            <a:extLst>
              <a:ext uri="{FF2B5EF4-FFF2-40B4-BE49-F238E27FC236}">
                <a16:creationId xmlns:a16="http://schemas.microsoft.com/office/drawing/2014/main" id="{F6A8DD4B-2A26-D4D7-6203-A48A7183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>
                <a:solidFill>
                  <a:schemeClr val="tx1"/>
                </a:solidFill>
              </a:rPr>
              <a:t>Brudd på MR</a:t>
            </a:r>
            <a:br>
              <a:rPr lang="nb-NO" sz="2400" b="0">
                <a:solidFill>
                  <a:schemeClr val="tx1"/>
                </a:solidFill>
              </a:rPr>
            </a:br>
            <a:r>
              <a:rPr lang="nb-NO" sz="2600" b="0">
                <a:solidFill>
                  <a:schemeClr val="tx1"/>
                </a:solidFill>
              </a:rPr>
              <a:t>Vanskelig/farlig å organisere seg          </a:t>
            </a:r>
            <a:br>
              <a:rPr lang="nb-NO" sz="2600" b="0">
                <a:solidFill>
                  <a:schemeClr val="tx1"/>
                </a:solidFill>
              </a:rPr>
            </a:br>
            <a:r>
              <a:rPr lang="nb-NO" sz="2600" b="0">
                <a:solidFill>
                  <a:schemeClr val="tx1"/>
                </a:solidFill>
              </a:rPr>
              <a:t>Svært lave lønninger                                             </a:t>
            </a:r>
            <a:br>
              <a:rPr lang="nb-NO" sz="2600" b="0">
                <a:solidFill>
                  <a:schemeClr val="tx1"/>
                </a:solidFill>
              </a:rPr>
            </a:br>
            <a:r>
              <a:rPr lang="nb-NO" sz="2600" b="0">
                <a:solidFill>
                  <a:schemeClr val="tx1"/>
                </a:solidFill>
              </a:rPr>
              <a:t>Farlige/skadelige arbeidsforhold          </a:t>
            </a:r>
            <a:br>
              <a:rPr lang="nb-NO" sz="2600" b="0">
                <a:solidFill>
                  <a:schemeClr val="tx1"/>
                </a:solidFill>
              </a:rPr>
            </a:br>
            <a:r>
              <a:rPr lang="nb-NO" sz="2600" b="0">
                <a:solidFill>
                  <a:schemeClr val="tx1"/>
                </a:solidFill>
              </a:rPr>
              <a:t>Langearbeidsdager                                       </a:t>
            </a:r>
            <a:br>
              <a:rPr lang="nb-NO" sz="2600" b="0">
                <a:solidFill>
                  <a:schemeClr val="tx1"/>
                </a:solidFill>
              </a:rPr>
            </a:br>
            <a:r>
              <a:rPr lang="nb-NO" sz="2600" b="0">
                <a:solidFill>
                  <a:schemeClr val="tx1"/>
                </a:solidFill>
              </a:rPr>
              <a:t>Ingen/mangefulle kontrakter</a:t>
            </a:r>
            <a:br>
              <a:rPr lang="nb-NO" sz="2600" b="0">
                <a:solidFill>
                  <a:schemeClr val="tx1"/>
                </a:solidFill>
              </a:rPr>
            </a:br>
            <a:r>
              <a:rPr lang="nb-NO" sz="2600" b="0">
                <a:solidFill>
                  <a:schemeClr val="tx1"/>
                </a:solidFill>
              </a:rPr>
              <a:t>Lite åpenhet og sporbarhet</a:t>
            </a:r>
            <a:endParaRPr lang="nb-NO" sz="2600" b="0" dirty="0">
              <a:solidFill>
                <a:schemeClr val="tx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F4704E0-0FE8-F21A-BF21-63BED43F2E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>
            <a:extLst>
              <a:ext uri="{FF2B5EF4-FFF2-40B4-BE49-F238E27FC236}">
                <a16:creationId xmlns:a16="http://schemas.microsoft.com/office/drawing/2014/main" id="{6D8D9CD9-C976-8352-A635-C306CA39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Fra idé til Åpenhetslov</a:t>
            </a:r>
            <a:endParaRPr lang="nb-NO"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CEE3084-C482-C530-54AF-E05A96FE2C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8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>
            <a:extLst>
              <a:ext uri="{FF2B5EF4-FFF2-40B4-BE49-F238E27FC236}">
                <a16:creationId xmlns:a16="http://schemas.microsoft.com/office/drawing/2014/main" id="{4890066B-2848-A708-33C8-16B88E9D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Fra idé til Åpenhetslov</a:t>
            </a:r>
            <a:endParaRPr lang="nb-NO"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FC55FEA-93EC-3A09-4F20-04089BA8F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>
            <a:extLst>
              <a:ext uri="{FF2B5EF4-FFF2-40B4-BE49-F238E27FC236}">
                <a16:creationId xmlns:a16="http://schemas.microsoft.com/office/drawing/2014/main" id="{65677600-4EB5-76F6-C75A-7DD2C216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31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33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Positive konsekvenser for arbeidere og for selskaper </a:t>
            </a:r>
            <a:br>
              <a:rPr lang="nb-NO"/>
            </a:b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FEB2B8A-3238-CEC5-42DE-E08F1DC253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1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>
            <a:extLst>
              <a:ext uri="{FF2B5EF4-FFF2-40B4-BE49-F238E27FC236}">
                <a16:creationId xmlns:a16="http://schemas.microsoft.com/office/drawing/2014/main" id="{75962D8A-A3EA-EA62-9BB6-E3453BC1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Gjenoppretting – forventet, nødvendig</a:t>
            </a:r>
            <a:br>
              <a:rPr lang="nb-NO"/>
            </a:b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F8AA76F-C64E-BF67-081E-463849A5DA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   Åpenhetsloven: Forpliktende innsats for MR</vt:lpstr>
      <vt:lpstr>Lovens formål  Loven skal fremme virksomheters  respekt for grunnleggende  menneskerettigheter og  anstendige arbeidsforhold  i forbindelse med produksjon av  varer og levering av tjenester,  og sikre allmennheten tilgang  til informasjon om hvordan  virksomheter håndterer negative konsekvenser for grunnleggende  menneskerettigheter og anstendige  arbeidsforhold.      </vt:lpstr>
      <vt:lpstr>Hvem og hva</vt:lpstr>
      <vt:lpstr>Plikter</vt:lpstr>
      <vt:lpstr>Brudd på MR Vanskelig/farlig å organisere seg           Svært lave lønninger                                              Farlige/skadelige arbeidsforhold           Langearbeidsdager                                        Ingen/mangefulle kontrakter Lite åpenhet og sporbarhet</vt:lpstr>
      <vt:lpstr>Fra idé til Åpenhetslov</vt:lpstr>
      <vt:lpstr>Fra idé til Åpenhetslov</vt:lpstr>
      <vt:lpstr>  Positive konsekvenser for arbeidere og for selskaper  </vt:lpstr>
      <vt:lpstr>Gjenoppretting – forventet, nødvendig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Åpenhetsloven: Forpliktende innsats for MR</dc:title>
  <dc:creator>Birgitte Skjerven</dc:creator>
  <cp:lastModifiedBy>Birgitte Skjerven</cp:lastModifiedBy>
  <cp:revision>1</cp:revision>
  <dcterms:created xsi:type="dcterms:W3CDTF">2022-08-31T14:18:56Z</dcterms:created>
  <dcterms:modified xsi:type="dcterms:W3CDTF">2022-08-31T14:18:56Z</dcterms:modified>
</cp:coreProperties>
</file>